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0" r:id="rId2"/>
    <p:sldMasterId id="2147483685" r:id="rId3"/>
  </p:sldMasterIdLst>
  <p:notesMasterIdLst>
    <p:notesMasterId r:id="rId51"/>
  </p:notesMasterIdLst>
  <p:handoutMasterIdLst>
    <p:handoutMasterId r:id="rId52"/>
  </p:handoutMasterIdLst>
  <p:sldIdLst>
    <p:sldId id="1137" r:id="rId4"/>
    <p:sldId id="1138" r:id="rId5"/>
    <p:sldId id="1139" r:id="rId6"/>
    <p:sldId id="1140" r:id="rId7"/>
    <p:sldId id="1141" r:id="rId8"/>
    <p:sldId id="1142" r:id="rId9"/>
    <p:sldId id="1143" r:id="rId10"/>
    <p:sldId id="1144" r:id="rId11"/>
    <p:sldId id="1145" r:id="rId12"/>
    <p:sldId id="1146" r:id="rId13"/>
    <p:sldId id="1147" r:id="rId14"/>
    <p:sldId id="1148" r:id="rId15"/>
    <p:sldId id="1149" r:id="rId16"/>
    <p:sldId id="1150" r:id="rId17"/>
    <p:sldId id="1151" r:id="rId18"/>
    <p:sldId id="1152" r:id="rId19"/>
    <p:sldId id="1153" r:id="rId20"/>
    <p:sldId id="1154" r:id="rId21"/>
    <p:sldId id="1155" r:id="rId22"/>
    <p:sldId id="1156" r:id="rId23"/>
    <p:sldId id="1157" r:id="rId24"/>
    <p:sldId id="1158" r:id="rId25"/>
    <p:sldId id="1159" r:id="rId26"/>
    <p:sldId id="1160" r:id="rId27"/>
    <p:sldId id="1161" r:id="rId28"/>
    <p:sldId id="1162" r:id="rId29"/>
    <p:sldId id="1163" r:id="rId30"/>
    <p:sldId id="1164" r:id="rId31"/>
    <p:sldId id="1165" r:id="rId32"/>
    <p:sldId id="1166" r:id="rId33"/>
    <p:sldId id="1167" r:id="rId34"/>
    <p:sldId id="1168" r:id="rId35"/>
    <p:sldId id="1169" r:id="rId36"/>
    <p:sldId id="1170" r:id="rId37"/>
    <p:sldId id="1171" r:id="rId38"/>
    <p:sldId id="1172" r:id="rId39"/>
    <p:sldId id="1173" r:id="rId40"/>
    <p:sldId id="1174" r:id="rId41"/>
    <p:sldId id="1175" r:id="rId42"/>
    <p:sldId id="1176" r:id="rId43"/>
    <p:sldId id="1177" r:id="rId44"/>
    <p:sldId id="1179" r:id="rId45"/>
    <p:sldId id="1180" r:id="rId46"/>
    <p:sldId id="1181" r:id="rId47"/>
    <p:sldId id="1182" r:id="rId48"/>
    <p:sldId id="1183" r:id="rId49"/>
    <p:sldId id="1184" r:id="rId5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1D922C-24D3-4B62-A94F-E8C57DA57B67}">
          <p14:sldIdLst>
            <p14:sldId id="1137"/>
            <p14:sldId id="1138"/>
          </p14:sldIdLst>
        </p14:section>
        <p14:section name="Introduction to Debugging" id="{93C1CB9A-8AB1-4ABE-BA96-CD70AC26FE31}">
          <p14:sldIdLst>
            <p14:sldId id="1139"/>
            <p14:sldId id="1140"/>
            <p14:sldId id="1141"/>
            <p14:sldId id="1142"/>
            <p14:sldId id="1143"/>
            <p14:sldId id="1144"/>
          </p14:sldIdLst>
        </p14:section>
        <p14:section name="Visual Studio Debugger" id="{CEC19C4C-6714-409C-89D5-E543965DAEB0}">
          <p14:sldIdLst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</p14:sldIdLst>
        </p14:section>
        <p14:section name="Breakpoints" id="{F2A310F0-39BF-4575-A48E-2E7D1DD117B9}">
          <p14:sldIdLst>
            <p14:sldId id="1154"/>
            <p14:sldId id="1155"/>
            <p14:sldId id="1156"/>
            <p14:sldId id="1157"/>
            <p14:sldId id="1158"/>
          </p14:sldIdLst>
        </p14:section>
        <p14:section name="Data Inspection" id="{29848AE8-29F9-42D1-A003-F2D9CB0C2E85}">
          <p14:sldIdLst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</p14:sldIdLst>
        </p14:section>
        <p14:section name="Threads and Stacks" id="{6BEE31B5-1CA1-4E44-B5EC-96E3921A8E18}">
          <p14:sldIdLst>
            <p14:sldId id="1167"/>
            <p14:sldId id="1168"/>
            <p14:sldId id="1169"/>
            <p14:sldId id="1170"/>
          </p14:sldIdLst>
        </p14:section>
        <p14:section name="Finding a Defect" id="{B4BE0ECB-6105-4DDD-A567-5D42BF7F0460}">
          <p14:sldIdLst>
            <p14:sldId id="1171"/>
            <p14:sldId id="1172"/>
            <p14:sldId id="1173"/>
            <p14:sldId id="1174"/>
            <p14:sldId id="1175"/>
            <p14:sldId id="1176"/>
          </p14:sldIdLst>
        </p14:section>
        <p14:section name="Live Demo" id="{BBBF9AAE-1DAF-453D-BCC5-CBD63B7EEC64}">
          <p14:sldIdLst>
            <p14:sldId id="1177"/>
          </p14:sldIdLst>
        </p14:section>
        <p14:section name="Conclusion" id="{63F5C426-1202-4D38-BCC3-6860069A52C2}">
          <p14:sldIdLst>
            <p14:sldId id="1179"/>
            <p14:sldId id="1180"/>
            <p14:sldId id="1181"/>
            <p14:sldId id="1182"/>
            <p14:sldId id="1183"/>
            <p14:sldId id="11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533" autoAdjust="0"/>
  </p:normalViewPr>
  <p:slideViewPr>
    <p:cSldViewPr>
      <p:cViewPr varScale="1">
        <p:scale>
          <a:sx n="61" d="100"/>
          <a:sy n="61" d="100"/>
        </p:scale>
        <p:origin x="110" y="63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8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9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programmers use the terms "testing" and "debugging" interchangeably, but careful programmers distinguish between the two activities.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is a means of detecting errors. 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Debugging is a means of diagnosing and correcting the root causes of errors that have already been 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5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2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827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71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78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0636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7508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4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36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69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6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16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33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2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1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4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3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892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17484FE-4AE5-402A-8F45-8233A8C35A0E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4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74E03154-67DD-4056-8907-5F7123F885BB}" type="datetime1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92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701" r:id="rId16"/>
    <p:sldLayoutId id="214748370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58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movingseniorsbc.com/" TargetMode="External"/><Relationship Id="rId4" Type="http://schemas.openxmlformats.org/officeDocument/2006/relationships/hyperlink" Target="source%20flic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2.png"/><Relationship Id="rId26" Type="http://schemas.openxmlformats.org/officeDocument/2006/relationships/image" Target="../media/image75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68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6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0.png"/><Relationship Id="rId22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9.gif"/><Relationship Id="rId4" Type="http://schemas.openxmlformats.org/officeDocument/2006/relationships/image" Target="../media/image76.jpeg"/><Relationship Id="rId9" Type="http://schemas.openxmlformats.org/officeDocument/2006/relationships/hyperlink" Target="https://www.lukanet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luster_(spacecraft)#Launch_failure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Building Rock-Solid Software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Debugging</a:t>
            </a:r>
            <a:endParaRPr lang="en-US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noProof="1" smtClean="0"/>
              <a:t>Software University</a:t>
            </a:r>
            <a:endParaRPr lang="en-GB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 defTabSz="1218438"/>
            <a:r>
              <a:rPr lang="en-US" sz="1798" dirty="0">
                <a:solidFill>
                  <a:srgbClr val="234465">
                    <a:lumMod val="75000"/>
                  </a:srgbClr>
                </a:solidFill>
                <a:hlinkClick r:id="rId3"/>
              </a:rPr>
              <a:t>http://softuni.bg</a:t>
            </a:r>
            <a:endParaRPr lang="en-US" sz="1798" dirty="0">
              <a:solidFill>
                <a:srgbClr val="234465">
                  <a:lumMod val="75000"/>
                </a:srgbClr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1030" name="Text Placeholder 102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Technical Trainers</a:t>
            </a:r>
            <a:endParaRPr lang="bg-BG" dirty="0"/>
          </a:p>
        </p:txBody>
      </p:sp>
      <p:pic>
        <p:nvPicPr>
          <p:cNvPr id="39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10" y="2185796"/>
            <a:ext cx="2956403" cy="2143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508">
            <a:off x="5288290" y="2373655"/>
            <a:ext cx="1719240" cy="17908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2562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Visual Studio IDE gives us a lot </a:t>
            </a:r>
            <a:r>
              <a:rPr lang="en-US" dirty="0" smtClean="0"/>
              <a:t>of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debug</a:t>
            </a:r>
            <a:r>
              <a:rPr lang="en-US" dirty="0"/>
              <a:t> </a:t>
            </a:r>
            <a:r>
              <a:rPr lang="en-US" dirty="0" smtClean="0"/>
              <a:t>your application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Adding </a:t>
            </a:r>
            <a:r>
              <a:rPr lang="en-US" b="1" dirty="0" smtClean="0">
                <a:solidFill>
                  <a:schemeClr val="bg1"/>
                </a:solidFill>
              </a:rPr>
              <a:t>breakpoints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program </a:t>
            </a:r>
            <a:r>
              <a:rPr lang="en-US" b="1" dirty="0" smtClean="0">
                <a:solidFill>
                  <a:schemeClr val="bg1"/>
                </a:solidFill>
              </a:rPr>
              <a:t>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flow of </a:t>
            </a:r>
            <a:r>
              <a:rPr lang="en-US" b="1" dirty="0" smtClean="0">
                <a:solidFill>
                  <a:schemeClr val="bg1"/>
                </a:solidFill>
              </a:rPr>
              <a:t>execution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b="1" dirty="0" smtClean="0">
                <a:solidFill>
                  <a:schemeClr val="bg1"/>
                </a:solidFill>
              </a:rPr>
              <a:t>ata tips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-US" b="1" dirty="0" smtClean="0">
                <a:solidFill>
                  <a:schemeClr val="bg1"/>
                </a:solidFill>
              </a:rPr>
              <a:t>atch variables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Debugging </a:t>
            </a:r>
            <a:r>
              <a:rPr lang="en-US" b="1" dirty="0" smtClean="0">
                <a:solidFill>
                  <a:schemeClr val="bg1"/>
                </a:solidFill>
              </a:rPr>
              <a:t>multithreaded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rograms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A</a:t>
            </a:r>
            <a:r>
              <a:rPr lang="en-US" dirty="0" smtClean="0"/>
              <a:t>nd </a:t>
            </a:r>
            <a:r>
              <a:rPr lang="en-US" dirty="0"/>
              <a:t>many </a:t>
            </a:r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Debugger</a:t>
            </a:r>
          </a:p>
        </p:txBody>
      </p:sp>
    </p:spTree>
    <p:extLst>
      <p:ext uri="{BB962C8B-B14F-4D97-AF65-F5344CB8AC3E}">
        <p14:creationId xmlns:p14="http://schemas.microsoft.com/office/powerpoint/2010/main" val="111156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a process under the Visual Studio </a:t>
            </a:r>
            <a:r>
              <a:rPr lang="en-US" dirty="0" smtClean="0"/>
              <a:t>debugger</a:t>
            </a:r>
          </a:p>
          <a:p>
            <a:r>
              <a:rPr lang="en-US" dirty="0"/>
              <a:t>Attaching to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Without a solution loaded you can still debug</a:t>
            </a:r>
          </a:p>
          <a:p>
            <a:pPr lvl="1"/>
            <a:r>
              <a:rPr lang="en-US" dirty="0" smtClean="0"/>
              <a:t>Useful when solution isn't readily available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Debug menu </a:t>
            </a:r>
            <a:r>
              <a:rPr lang="en-US" dirty="0" smtClean="0"/>
              <a:t>-&gt; </a:t>
            </a:r>
            <a:r>
              <a:rPr lang="en-US" b="1" dirty="0" smtClean="0">
                <a:solidFill>
                  <a:schemeClr val="bg1"/>
                </a:solidFill>
              </a:rPr>
              <a:t>Attach to 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Debug a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7012" y="3886200"/>
            <a:ext cx="3581400" cy="24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Debug menu, Start Debugging </a:t>
            </a:r>
            <a:r>
              <a:rPr lang="en-US" dirty="0" smtClean="0"/>
              <a:t>item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F5</a:t>
            </a:r>
            <a:r>
              <a:rPr lang="en-US" dirty="0"/>
              <a:t> is a </a:t>
            </a:r>
            <a:r>
              <a:rPr lang="en-US" dirty="0" smtClean="0"/>
              <a:t>shortcut</a:t>
            </a:r>
          </a:p>
          <a:p>
            <a:pPr>
              <a:buClr>
                <a:schemeClr val="tx1"/>
              </a:buClr>
            </a:pPr>
            <a:r>
              <a:rPr lang="en-US" dirty="0"/>
              <a:t>Easier access to the source code and symbols since </a:t>
            </a:r>
            <a:r>
              <a:rPr lang="en-US" dirty="0" smtClean="0"/>
              <a:t>its </a:t>
            </a:r>
            <a:r>
              <a:rPr lang="en-US" dirty="0"/>
              <a:t>loaded in the </a:t>
            </a:r>
            <a:r>
              <a:rPr lang="en-US" dirty="0" smtClean="0"/>
              <a:t>solution</a:t>
            </a:r>
          </a:p>
          <a:p>
            <a:pPr>
              <a:buClr>
                <a:schemeClr val="tx1"/>
              </a:buClr>
            </a:pPr>
            <a:r>
              <a:rPr lang="en-US" dirty="0"/>
              <a:t>Certain differences exist in comparison to debugging an already running </a:t>
            </a:r>
            <a:r>
              <a:rPr lang="en-US" dirty="0" smtClean="0"/>
              <a:t>process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Hosting </a:t>
            </a:r>
            <a:r>
              <a:rPr lang="en-US" dirty="0" smtClean="0"/>
              <a:t>for </a:t>
            </a:r>
            <a:r>
              <a:rPr lang="en-US" dirty="0" smtClean="0"/>
              <a:t>an </a:t>
            </a:r>
            <a:r>
              <a:rPr lang="en-US" b="1" dirty="0" smtClean="0">
                <a:solidFill>
                  <a:schemeClr val="bg1"/>
                </a:solidFill>
              </a:rPr>
              <a:t>ASP.NET application</a:t>
            </a:r>
            <a:endParaRPr lang="en-US" b="1" dirty="0" smtClean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dirty="0" smtClean="0"/>
              <a:t>Visual Studio </a:t>
            </a:r>
            <a:r>
              <a:rPr lang="en-US" dirty="0" smtClean="0"/>
              <a:t>uses </a:t>
            </a:r>
            <a:r>
              <a:rPr lang="en-US" dirty="0" smtClean="0"/>
              <a:t>a replacement of the real IIS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Debug Windows are the means to introspect on the state of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process</a:t>
            </a:r>
            <a:endParaRPr lang="en-US" dirty="0" smtClean="0"/>
          </a:p>
          <a:p>
            <a:r>
              <a:rPr lang="en-US" dirty="0"/>
              <a:t>Opens a new window with the selected information in </a:t>
            </a:r>
            <a:r>
              <a:rPr lang="en-US" dirty="0" smtClean="0"/>
              <a:t>it</a:t>
            </a:r>
          </a:p>
          <a:p>
            <a:r>
              <a:rPr lang="en-US" dirty="0"/>
              <a:t>Window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 smtClean="0"/>
              <a:t>Threading</a:t>
            </a:r>
          </a:p>
          <a:p>
            <a:r>
              <a:rPr lang="en-US" dirty="0"/>
              <a:t>Accessible from </a:t>
            </a:r>
            <a:r>
              <a:rPr lang="en-US" dirty="0" smtClean="0"/>
              <a:t>menu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Debug</a:t>
            </a:r>
            <a:r>
              <a:rPr lang="en-US" dirty="0"/>
              <a:t> -&gt; </a:t>
            </a:r>
            <a:r>
              <a:rPr lang="en-US" b="1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Windows</a:t>
            </a:r>
          </a:p>
        </p:txBody>
      </p:sp>
    </p:spTree>
    <p:extLst>
      <p:ext uri="{BB962C8B-B14F-4D97-AF65-F5344CB8AC3E}">
        <p14:creationId xmlns:p14="http://schemas.microsoft.com/office/powerpoint/2010/main" val="36784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Convenient shortcut to common debugging </a:t>
            </a:r>
            <a:r>
              <a:rPr lang="en-US" dirty="0" smtClean="0"/>
              <a:t>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Step into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Step </a:t>
            </a:r>
            <a:r>
              <a:rPr lang="en-US" b="1" dirty="0">
                <a:solidFill>
                  <a:schemeClr val="bg1"/>
                </a:solidFill>
              </a:rPr>
              <a:t>over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Continue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Break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Breakpoints</a:t>
            </a:r>
          </a:p>
          <a:p>
            <a:pPr>
              <a:buClr>
                <a:schemeClr val="tx1"/>
              </a:buClr>
            </a:pPr>
            <a:r>
              <a:rPr lang="en-US" dirty="0"/>
              <a:t>Customizable to fit your </a:t>
            </a:r>
            <a:r>
              <a:rPr lang="en-US" dirty="0" smtClean="0"/>
              <a:t>needs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Remove</a:t>
            </a:r>
            <a:r>
              <a:rPr lang="en-US" dirty="0" smtClean="0"/>
              <a:t> </a:t>
            </a:r>
            <a:r>
              <a:rPr lang="en-US" dirty="0"/>
              <a:t>buttons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By default, an </a:t>
            </a:r>
            <a:r>
              <a:rPr lang="en-US" dirty="0" smtClean="0"/>
              <a:t>app </a:t>
            </a:r>
            <a:r>
              <a:rPr lang="en-US" dirty="0"/>
              <a:t>will run </a:t>
            </a:r>
            <a:r>
              <a:rPr lang="en-US" dirty="0" smtClean="0"/>
              <a:t>uninterrupted (and stop on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exception </a:t>
            </a:r>
            <a:r>
              <a:rPr lang="en-US" dirty="0" smtClean="0"/>
              <a:t>or breakpoint)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Debugging is all about looking at the </a:t>
            </a:r>
            <a:r>
              <a:rPr lang="en-US" b="1" dirty="0">
                <a:solidFill>
                  <a:schemeClr val="bg1"/>
                </a:solidFill>
              </a:rPr>
              <a:t>state of the </a:t>
            </a:r>
            <a:r>
              <a:rPr lang="en-US" b="1" dirty="0" smtClean="0">
                <a:solidFill>
                  <a:schemeClr val="bg1"/>
                </a:solidFill>
              </a:rPr>
              <a:t>process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Controlling execution </a:t>
            </a:r>
            <a:r>
              <a:rPr lang="en-US" dirty="0" smtClean="0"/>
              <a:t>allows: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Pausing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Resuming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Stepping through </a:t>
            </a:r>
            <a:r>
              <a:rPr lang="en-US" dirty="0"/>
              <a:t>the application in smaller </a:t>
            </a:r>
            <a:r>
              <a:rPr lang="en-US" dirty="0" smtClean="0"/>
              <a:t>chunks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In the case of </a:t>
            </a:r>
            <a:r>
              <a:rPr lang="en-US" noProof="1" smtClean="0"/>
              <a:t>IntelliTrace</a:t>
            </a:r>
            <a:r>
              <a:rPr lang="bg-BG" dirty="0" smtClean="0"/>
              <a:t> (</a:t>
            </a:r>
            <a:r>
              <a:rPr lang="en-US" dirty="0" smtClean="0"/>
              <a:t>recording steps), </a:t>
            </a:r>
            <a:r>
              <a:rPr lang="en-US" dirty="0"/>
              <a:t>allows </a:t>
            </a:r>
            <a:r>
              <a:rPr lang="en-US" b="1" noProof="1" smtClean="0">
                <a:solidFill>
                  <a:schemeClr val="bg1"/>
                </a:solidFill>
              </a:rPr>
              <a:t>backward</a:t>
            </a:r>
            <a:r>
              <a:rPr lang="en-US" noProof="1"/>
              <a:t/>
            </a:r>
            <a:br>
              <a:rPr lang="en-US" noProof="1"/>
            </a:br>
            <a:r>
              <a:rPr lang="en-US" dirty="0" smtClean="0"/>
              <a:t>and </a:t>
            </a:r>
            <a:r>
              <a:rPr lang="en-US" b="1" dirty="0">
                <a:solidFill>
                  <a:schemeClr val="bg1"/>
                </a:solidFill>
              </a:rPr>
              <a:t>forward </a:t>
            </a:r>
            <a:r>
              <a:rPr lang="en-US" b="1" dirty="0" smtClean="0">
                <a:solidFill>
                  <a:schemeClr val="bg1"/>
                </a:solidFill>
              </a:rPr>
              <a:t>stepping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noProof="1" smtClean="0">
                <a:solidFill>
                  <a:schemeClr val="bg1"/>
                </a:solidFill>
              </a:rPr>
              <a:t>IntelliTrace</a:t>
            </a:r>
            <a:r>
              <a:rPr lang="en-US" noProof="1" smtClean="0"/>
              <a:t> operates in the background, records what you are </a:t>
            </a:r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doing </a:t>
            </a:r>
            <a:r>
              <a:rPr lang="en-US" noProof="1" smtClean="0"/>
              <a:t>during debugging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easily get a past state of your application from </a:t>
            </a:r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IntelliTrace</a:t>
            </a:r>
            <a:endParaRPr lang="en-US" noProof="1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</a:t>
            </a:r>
            <a:r>
              <a:rPr lang="en-US" b="1" noProof="1" smtClean="0">
                <a:solidFill>
                  <a:schemeClr val="bg1"/>
                </a:solidFill>
              </a:rPr>
              <a:t>navigate through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your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bg-BG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/>
              <a:t>and </a:t>
            </a:r>
            <a:r>
              <a:rPr lang="en-US" dirty="0" smtClean="0"/>
              <a:t>see what's happened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To navigate, just </a:t>
            </a:r>
            <a:r>
              <a:rPr lang="en-US" dirty="0" smtClean="0"/>
              <a:t>click any </a:t>
            </a:r>
            <a:r>
              <a:rPr lang="en-US" dirty="0"/>
              <a:t>of the </a:t>
            </a:r>
            <a:r>
              <a:rPr lang="en-US" dirty="0" smtClean="0"/>
              <a:t>events</a:t>
            </a:r>
            <a:r>
              <a:rPr lang="bg-BG" dirty="0"/>
              <a:t/>
            </a:r>
            <a:br>
              <a:rPr lang="bg-BG" dirty="0"/>
            </a:br>
            <a:r>
              <a:rPr lang="en-US" dirty="0" smtClean="0"/>
              <a:t>that</a:t>
            </a:r>
            <a:r>
              <a:rPr lang="bg-BG" dirty="0" smtClean="0"/>
              <a:t> </a:t>
            </a:r>
            <a:r>
              <a:rPr lang="en-US" dirty="0" smtClean="0"/>
              <a:t>you </a:t>
            </a:r>
            <a:r>
              <a:rPr lang="en-US" dirty="0"/>
              <a:t>want to explore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IntelliTrace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 descr="http://www.codeproject.com/KB/cs/MasteringInDebugging/debug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3276600"/>
            <a:ext cx="3700477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Visual Studio offers quite a few knobs and tweaks in the debugging </a:t>
            </a:r>
            <a:r>
              <a:rPr lang="en-US" dirty="0" smtClean="0"/>
              <a:t>experience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Options and settings is available via </a:t>
            </a:r>
            <a:r>
              <a:rPr lang="en-US" dirty="0" smtClean="0"/>
              <a:t>Debug -&gt; </a:t>
            </a:r>
            <a:r>
              <a:rPr lang="en-US" b="1" dirty="0" smtClean="0">
                <a:solidFill>
                  <a:schemeClr val="bg1"/>
                </a:solidFill>
              </a:rPr>
              <a:t>Options </a:t>
            </a:r>
            <a:r>
              <a:rPr lang="en-US" b="1" dirty="0">
                <a:solidFill>
                  <a:schemeClr val="bg1"/>
                </a:solidFill>
              </a:rPr>
              <a:t>and </a:t>
            </a:r>
            <a:r>
              <a:rPr lang="en-US" b="1" dirty="0" smtClean="0">
                <a:solidFill>
                  <a:schemeClr val="bg1"/>
                </a:solidFill>
              </a:rPr>
              <a:t>Settings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Examples of Options and </a:t>
            </a:r>
            <a:r>
              <a:rPr lang="en-US" dirty="0" smtClean="0"/>
              <a:t>Settings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just my </a:t>
            </a:r>
            <a:r>
              <a:rPr lang="en-US" dirty="0" smtClean="0"/>
              <a:t>code (ignore other code)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.NET framework source stepping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Source </a:t>
            </a:r>
            <a:r>
              <a:rPr lang="en-US" dirty="0"/>
              <a:t>server support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Symbols </a:t>
            </a:r>
            <a:r>
              <a:rPr lang="en-US" dirty="0" smtClean="0"/>
              <a:t>(line numbers, variable names)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Much </a:t>
            </a:r>
            <a:r>
              <a:rPr lang="en-US" dirty="0"/>
              <a:t>more…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and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Breakpoints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13" y="1295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2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stop execution </a:t>
            </a:r>
            <a:r>
              <a:rPr lang="en-US" dirty="0"/>
              <a:t>based on certain criteria is key when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/>
              <a:t>When a function is hit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data changes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a specific thread hits a function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uch more…</a:t>
            </a:r>
          </a:p>
          <a:p>
            <a:r>
              <a:rPr lang="en-US" dirty="0"/>
              <a:t>Visual </a:t>
            </a:r>
            <a:r>
              <a:rPr lang="en-US" dirty="0" smtClean="0"/>
              <a:t>Studio's </a:t>
            </a:r>
            <a:r>
              <a:rPr lang="en-US" dirty="0"/>
              <a:t>debugger has a huge feature </a:t>
            </a:r>
            <a:r>
              <a:rPr lang="en-US" dirty="0" smtClean="0"/>
              <a:t>set</a:t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it comes to breakpoints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</p:spTree>
    <p:extLst>
      <p:ext uri="{BB962C8B-B14F-4D97-AF65-F5344CB8AC3E}">
        <p14:creationId xmlns:p14="http://schemas.microsoft.com/office/powerpoint/2010/main" val="12845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Debugging</a:t>
            </a:r>
          </a:p>
          <a:p>
            <a:r>
              <a:rPr lang="en-US" dirty="0"/>
              <a:t>Visual Studio Debugger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Data Inspection</a:t>
            </a:r>
          </a:p>
          <a:p>
            <a:r>
              <a:rPr lang="en-US" dirty="0"/>
              <a:t>Finding a Defect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Stops execution at a specific instruction (line of code</a:t>
            </a:r>
            <a:r>
              <a:rPr lang="en-US" dirty="0" smtClean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Can </a:t>
            </a:r>
            <a:r>
              <a:rPr lang="en-US" dirty="0"/>
              <a:t>be set using Debug-&gt;Toggle </a:t>
            </a:r>
            <a:r>
              <a:rPr lang="en-US" dirty="0" smtClean="0"/>
              <a:t>breakpoint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F9</a:t>
            </a:r>
            <a:r>
              <a:rPr lang="en-US" dirty="0"/>
              <a:t> </a:t>
            </a:r>
            <a:r>
              <a:rPr lang="en-US" dirty="0" smtClean="0"/>
              <a:t>shortcut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Clicking on the left most side of the source code </a:t>
            </a:r>
            <a:r>
              <a:rPr lang="en-US" dirty="0" smtClean="0"/>
              <a:t>window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By default, the breakpoint will hit every time execution reaches the line of the code</a:t>
            </a:r>
          </a:p>
          <a:p>
            <a:pPr>
              <a:buClr>
                <a:schemeClr val="tx1"/>
              </a:buClr>
            </a:pPr>
            <a:r>
              <a:rPr lang="en-US" dirty="0"/>
              <a:t>Additional capabilities: </a:t>
            </a:r>
            <a:r>
              <a:rPr lang="en-US" dirty="0" smtClean="0"/>
              <a:t>condition, hit count</a:t>
            </a:r>
            <a:r>
              <a:rPr lang="en-US" dirty="0"/>
              <a:t>, </a:t>
            </a:r>
            <a:r>
              <a:rPr lang="en-US" dirty="0" smtClean="0"/>
              <a:t>value changed,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 smtClean="0"/>
              <a:t>hit, filters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Breakpoints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7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Managed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 window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 smtClean="0"/>
              <a:t> </a:t>
            </a:r>
            <a:r>
              <a:rPr lang="en-US" dirty="0"/>
              <a:t>breakpoints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Removing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disabling</a:t>
            </a:r>
            <a:r>
              <a:rPr lang="en-US" dirty="0"/>
              <a:t> breakpoints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Labeling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grouping</a:t>
            </a:r>
            <a:r>
              <a:rPr lang="en-US" dirty="0"/>
              <a:t> breakpoints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Export/import </a:t>
            </a:r>
            <a:r>
              <a:rPr lang="en-US" dirty="0"/>
              <a:t>breakpoints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Breakpoints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7935" y="4800600"/>
            <a:ext cx="8139853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4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Allows you to excerpt even more control of when a breakpoint </a:t>
            </a:r>
            <a:r>
              <a:rPr lang="en-US" dirty="0" smtClean="0"/>
              <a:t>hits</a:t>
            </a:r>
          </a:p>
          <a:p>
            <a:r>
              <a:rPr lang="en-US" dirty="0"/>
              <a:t>Examples of customization</a:t>
            </a:r>
          </a:p>
          <a:p>
            <a:pPr lvl="1"/>
            <a:r>
              <a:rPr lang="en-US" dirty="0" smtClean="0"/>
              <a:t>Machine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Thread name</a:t>
            </a:r>
          </a:p>
          <a:p>
            <a:r>
              <a:rPr lang="en-US" dirty="0"/>
              <a:t>Multiple can be combined using </a:t>
            </a:r>
            <a:r>
              <a:rPr lang="en-US" dirty="0" smtClean="0"/>
              <a:t>&amp;, ||,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3412" y="2311926"/>
            <a:ext cx="3657600" cy="29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Data Inspection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457200"/>
            <a:ext cx="445093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Debugging is all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inspection</a:t>
            </a:r>
          </a:p>
          <a:p>
            <a:pPr lvl="1"/>
            <a:r>
              <a:rPr lang="en-US" dirty="0"/>
              <a:t>What are the </a:t>
            </a:r>
            <a:r>
              <a:rPr lang="en-US" b="1" dirty="0">
                <a:solidFill>
                  <a:schemeClr val="bg1"/>
                </a:solidFill>
              </a:rPr>
              <a:t>local variables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in </a:t>
            </a:r>
            <a:r>
              <a:rPr lang="en-US" b="1" dirty="0">
                <a:solidFill>
                  <a:schemeClr val="bg1"/>
                </a:solidFill>
              </a:rPr>
              <a:t>memory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b="1" dirty="0">
                <a:solidFill>
                  <a:schemeClr val="bg1"/>
                </a:solidFill>
              </a:rPr>
              <a:t>code flow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general - What is the state of the process right now and how did it get there</a:t>
            </a:r>
            <a:r>
              <a:rPr lang="en-US" dirty="0" smtClean="0"/>
              <a:t>?</a:t>
            </a:r>
          </a:p>
          <a:p>
            <a:r>
              <a:rPr lang="en-US" dirty="0"/>
              <a:t>As such, the ease of data inspection is key to </a:t>
            </a:r>
            <a:r>
              <a:rPr lang="en-US" b="1" dirty="0">
                <a:solidFill>
                  <a:schemeClr val="bg1"/>
                </a:solidFill>
              </a:rPr>
              <a:t>quick resolution </a:t>
            </a:r>
            <a:r>
              <a:rPr lang="bg-BG" b="1" dirty="0" smtClean="0">
                <a:solidFill>
                  <a:schemeClr val="bg1"/>
                </a:solidFill>
              </a:rPr>
              <a:t/>
            </a:r>
            <a:br>
              <a:rPr lang="bg-BG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of </a:t>
            </a:r>
            <a:r>
              <a:rPr lang="en-US" b="1" dirty="0">
                <a:solidFill>
                  <a:schemeClr val="bg1"/>
                </a:solidFill>
              </a:rPr>
              <a:t>problems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8373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 Studio offers great data inspection </a:t>
            </a:r>
            <a:r>
              <a:rPr lang="en-US" dirty="0" smtClean="0"/>
              <a:t>features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Watch windows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Locals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Memory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Registers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Data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Tips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Immediate</a:t>
            </a:r>
            <a:r>
              <a:rPr lang="en-US" dirty="0" smtClean="0"/>
              <a:t> </a:t>
            </a:r>
            <a:r>
              <a:rPr lang="en-US" dirty="0"/>
              <a:t>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Data </a:t>
            </a:r>
            <a:r>
              <a:rPr lang="en-US" dirty="0"/>
              <a:t>Inspection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5812" y="2409451"/>
            <a:ext cx="3581400" cy="29245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5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Allows you to inspect various states of your </a:t>
            </a:r>
            <a:r>
              <a:rPr lang="en-US" dirty="0" smtClean="0"/>
              <a:t>application</a:t>
            </a:r>
          </a:p>
          <a:p>
            <a:pPr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Several different kinds of </a:t>
            </a:r>
            <a:r>
              <a:rPr lang="en-US" dirty="0" smtClean="0"/>
              <a:t>"predefined" </a:t>
            </a:r>
            <a:r>
              <a:rPr lang="en-US" dirty="0"/>
              <a:t>watch </a:t>
            </a:r>
            <a:r>
              <a:rPr lang="en-US" dirty="0" smtClean="0"/>
              <a:t>windows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Autos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Locals</a:t>
            </a:r>
          </a:p>
          <a:p>
            <a:pPr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"Custom" </a:t>
            </a:r>
            <a:r>
              <a:rPr lang="en-US" dirty="0"/>
              <a:t>watch windows also </a:t>
            </a:r>
            <a:r>
              <a:rPr lang="en-US" dirty="0" smtClean="0"/>
              <a:t>possible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Contains only variables that you choose to add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Right </a:t>
            </a:r>
            <a:r>
              <a:rPr lang="en-US" dirty="0"/>
              <a:t>click on the variable and select </a:t>
            </a:r>
            <a:r>
              <a:rPr lang="en-US" dirty="0" smtClean="0"/>
              <a:t>"Add </a:t>
            </a:r>
            <a:r>
              <a:rPr lang="en-US" dirty="0"/>
              <a:t>to </a:t>
            </a:r>
            <a:r>
              <a:rPr lang="en-US" dirty="0" smtClean="0"/>
              <a:t>Watch"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watch window contains the local variables for the specific stack </a:t>
            </a:r>
            <a:r>
              <a:rPr lang="en-US" dirty="0" smtClean="0"/>
              <a:t>frame</a:t>
            </a:r>
          </a:p>
          <a:p>
            <a:pPr lvl="1"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Debug</a:t>
            </a:r>
            <a:r>
              <a:rPr lang="en-US" dirty="0" smtClean="0"/>
              <a:t> -&gt; </a:t>
            </a:r>
            <a:r>
              <a:rPr lang="en-US" b="1" dirty="0" smtClean="0">
                <a:solidFill>
                  <a:schemeClr val="bg1"/>
                </a:solidFill>
              </a:rPr>
              <a:t>Windows</a:t>
            </a:r>
            <a:r>
              <a:rPr lang="en-US" dirty="0" smtClean="0"/>
              <a:t> -&gt; </a:t>
            </a:r>
            <a:r>
              <a:rPr lang="en-US" b="1" dirty="0" smtClean="0">
                <a:solidFill>
                  <a:schemeClr val="bg1"/>
                </a:solidFill>
              </a:rPr>
              <a:t>Locals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Displays: name </a:t>
            </a:r>
            <a:r>
              <a:rPr lang="en-US" dirty="0"/>
              <a:t>of the </a:t>
            </a:r>
            <a:r>
              <a:rPr lang="en-US" dirty="0" smtClean="0"/>
              <a:t>variable, value and type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Allows drill down into objects by clicking on the + sign in the tree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control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lets the debugger decide which variables to show in the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window</a:t>
            </a:r>
            <a:endParaRPr lang="en-US" dirty="0" smtClean="0"/>
          </a:p>
          <a:p>
            <a:pPr lvl="1">
              <a:buClr>
                <a:schemeClr val="tx1"/>
              </a:buClr>
            </a:pPr>
            <a:r>
              <a:rPr lang="en-US" dirty="0"/>
              <a:t>Loosely based on the current and previous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 and </a:t>
            </a:r>
            <a:r>
              <a:rPr lang="en-US" dirty="0" smtClean="0"/>
              <a:t>Locals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4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Memory</a:t>
            </a:r>
            <a:r>
              <a:rPr lang="en-US" dirty="0"/>
              <a:t> window can be used to inspect process wide </a:t>
            </a:r>
            <a:r>
              <a:rPr lang="en-US" dirty="0" smtClean="0"/>
              <a:t>memory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Address field can be a raw pointer </a:t>
            </a:r>
            <a:r>
              <a:rPr lang="en-US" dirty="0" smtClean="0"/>
              <a:t>or an expression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Drag </a:t>
            </a:r>
            <a:r>
              <a:rPr lang="en-US" dirty="0"/>
              <a:t>and drop a variable from the source </a:t>
            </a:r>
            <a:r>
              <a:rPr lang="en-US" dirty="0" smtClean="0"/>
              <a:t>window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Number of columns displayed can be configured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Data </a:t>
            </a:r>
            <a:r>
              <a:rPr lang="en-US" dirty="0"/>
              <a:t>format can be </a:t>
            </a:r>
            <a:r>
              <a:rPr lang="en-US" dirty="0" smtClean="0"/>
              <a:t>configured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Registers</a:t>
            </a:r>
            <a:r>
              <a:rPr lang="en-US" dirty="0"/>
              <a:t> window can be used to inspect processor registers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Registers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Provides information about </a:t>
            </a:r>
            <a:r>
              <a:rPr lang="en-US" dirty="0" smtClean="0"/>
              <a:t>variables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Variables must be within scope of current </a:t>
            </a:r>
            <a:r>
              <a:rPr lang="en-US" dirty="0" smtClean="0"/>
              <a:t>execution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Place mouse pointer over any variable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Variables </a:t>
            </a:r>
            <a:r>
              <a:rPr lang="en-US" dirty="0"/>
              <a:t>can be expanded by using the + sign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Pinning </a:t>
            </a:r>
            <a:r>
              <a:rPr lang="en-US" dirty="0"/>
              <a:t>the data tip causes it to always stay open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Comments </a:t>
            </a:r>
            <a:r>
              <a:rPr lang="en-US" dirty="0"/>
              <a:t>can be added to data tips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Data </a:t>
            </a:r>
            <a:r>
              <a:rPr lang="en-US" dirty="0"/>
              <a:t>tips support drag and drop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 smtClean="0"/>
              <a:t>Importing </a:t>
            </a:r>
            <a:r>
              <a:rPr lang="en-US" dirty="0"/>
              <a:t>and exporting data </a:t>
            </a:r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Introduction to Debugging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295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Useful when debugging due to the expansive expressions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can be </a:t>
            </a:r>
            <a:r>
              <a:rPr lang="en-US" dirty="0" smtClean="0"/>
              <a:t>executed</a:t>
            </a:r>
          </a:p>
          <a:p>
            <a:pPr lvl="1"/>
            <a:r>
              <a:rPr lang="en-US" dirty="0"/>
              <a:t>To output the value of a variable </a:t>
            </a:r>
            <a:r>
              <a:rPr lang="en-US" dirty="0" smtClean="0"/>
              <a:t>{n</a:t>
            </a:r>
            <a:r>
              <a:rPr lang="en-US" dirty="0" smtClean="0"/>
              <a:t>ame </a:t>
            </a:r>
            <a:r>
              <a:rPr lang="en-US" dirty="0"/>
              <a:t>of </a:t>
            </a:r>
            <a:r>
              <a:rPr lang="en-US" dirty="0" smtClean="0"/>
              <a:t>variable}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set values, use </a:t>
            </a:r>
            <a:r>
              <a:rPr lang="en-US" dirty="0" smtClean="0"/>
              <a:t>{name </a:t>
            </a:r>
            <a:r>
              <a:rPr lang="en-US" dirty="0"/>
              <a:t>of </a:t>
            </a:r>
            <a:r>
              <a:rPr lang="en-US" dirty="0" smtClean="0"/>
              <a:t>variable</a:t>
            </a:r>
            <a:r>
              <a:rPr lang="en-US" dirty="0"/>
              <a:t>}</a:t>
            </a:r>
            <a:r>
              <a:rPr lang="en-US" dirty="0" smtClean="0"/>
              <a:t>={value}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call a method, use </a:t>
            </a:r>
            <a:r>
              <a:rPr lang="en-US" dirty="0" smtClean="0"/>
              <a:t>{name </a:t>
            </a:r>
            <a:r>
              <a:rPr lang="en-US" dirty="0"/>
              <a:t>of </a:t>
            </a:r>
            <a:r>
              <a:rPr lang="en-US" dirty="0" smtClean="0"/>
              <a:t>variable}.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method&gt;(arguments)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regular code</a:t>
            </a:r>
          </a:p>
          <a:p>
            <a:pPr lvl="1"/>
            <a:r>
              <a:rPr lang="en-US" dirty="0" smtClean="0"/>
              <a:t>Supports IntelliSense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</a:t>
            </a:r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7813" y="4495800"/>
            <a:ext cx="33391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1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Threads and Stacks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2050" name="Picture 2" descr="http://www.fourteenthstreetstudio.com/web_cross_threa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752600"/>
            <a:ext cx="2667000" cy="17840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Fundamental </a:t>
            </a:r>
            <a:r>
              <a:rPr lang="en-US" dirty="0" smtClean="0"/>
              <a:t>units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Commonly, programs use 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b="1" dirty="0" smtClean="0">
                <a:solidFill>
                  <a:schemeClr val="bg1"/>
                </a:solidFill>
              </a:rPr>
              <a:t>stack</a:t>
            </a:r>
          </a:p>
          <a:p>
            <a:pPr lvl="1"/>
            <a:r>
              <a:rPr lang="en-US" dirty="0" smtClean="0"/>
              <a:t>Stores </a:t>
            </a:r>
            <a:r>
              <a:rPr lang="en-US" b="1" dirty="0" smtClean="0">
                <a:solidFill>
                  <a:schemeClr val="bg1"/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</a:t>
            </a:r>
            <a:r>
              <a:rPr lang="en-US" dirty="0"/>
              <a:t>frame </a:t>
            </a:r>
            <a:r>
              <a:rPr lang="en-US" b="1" dirty="0">
                <a:solidFill>
                  <a:schemeClr val="bg1"/>
                </a:solidFill>
              </a:rPr>
              <a:t>specific information</a:t>
            </a:r>
          </a:p>
          <a:p>
            <a:r>
              <a:rPr lang="en-US" dirty="0"/>
              <a:t>Memory area employs last in first out semantics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Contains an overview of thread activity in the process</a:t>
            </a:r>
          </a:p>
          <a:p>
            <a:r>
              <a:rPr lang="en-US" dirty="0" smtClean="0"/>
              <a:t>Includes </a:t>
            </a:r>
            <a:r>
              <a:rPr lang="en-US" dirty="0"/>
              <a:t>basic information in a per thread basis</a:t>
            </a:r>
          </a:p>
          <a:p>
            <a:pPr lvl="1"/>
            <a:r>
              <a:rPr lang="en-US" dirty="0" smtClean="0"/>
              <a:t>Thread ID's</a:t>
            </a:r>
            <a:endParaRPr lang="en-US" dirty="0"/>
          </a:p>
          <a:p>
            <a:pPr lvl="1"/>
            <a:r>
              <a:rPr lang="en-US" dirty="0" smtClean="0"/>
              <a:t>Category</a:t>
            </a:r>
            <a:endParaRPr lang="en-US" dirty="0"/>
          </a:p>
          <a:p>
            <a:pPr lvl="1"/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 smtClean="0"/>
              <a:t>Location</a:t>
            </a:r>
            <a:endParaRPr lang="en-US" dirty="0"/>
          </a:p>
          <a:p>
            <a:pPr lvl="1"/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1812" y="3048000"/>
            <a:ext cx="5794002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threads stack </a:t>
            </a:r>
            <a:r>
              <a:rPr lang="en-US" dirty="0"/>
              <a:t>is commonly referred to as </a:t>
            </a:r>
            <a:r>
              <a:rPr lang="en-US" noProof="1" smtClean="0"/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r>
              <a:rPr lang="en-US" noProof="1" smtClean="0"/>
              <a:t>Visual Studio shows the elements of a call stack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variables</a:t>
            </a:r>
          </a:p>
          <a:p>
            <a:pPr lvl="1"/>
            <a:r>
              <a:rPr lang="en-US" dirty="0" smtClean="0"/>
              <a:t>Method frames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Call Stacks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6" name="Picture 2" descr="http://upload.wikimedia.org/wikipedia/commons/thumb/d/d3/Call_stack_layout.svg/342px-Call_stack_layou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3741189"/>
            <a:ext cx="3257550" cy="2657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212" y="3962400"/>
            <a:ext cx="39846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7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Finding a Defect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15240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4175" cy="52022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Stabilize the error</a:t>
            </a:r>
          </a:p>
          <a:p>
            <a:r>
              <a:rPr lang="en-US" dirty="0" smtClean="0"/>
              <a:t>Locate the source of the error</a:t>
            </a:r>
          </a:p>
          <a:p>
            <a:pPr lvl="1"/>
            <a:r>
              <a:rPr lang="en-US" dirty="0" smtClean="0"/>
              <a:t>Gather the data</a:t>
            </a:r>
          </a:p>
          <a:p>
            <a:pPr lvl="1"/>
            <a:r>
              <a:rPr lang="en-US" dirty="0" smtClean="0"/>
              <a:t>Analyze the data and form hypothesis</a:t>
            </a:r>
          </a:p>
          <a:p>
            <a:pPr lvl="1"/>
            <a:r>
              <a:rPr lang="en-US" dirty="0" smtClean="0"/>
              <a:t>Determine how to prove or disprove the hypothesis</a:t>
            </a:r>
          </a:p>
          <a:p>
            <a:pPr lvl="1"/>
            <a:r>
              <a:rPr lang="en-US" dirty="0" smtClean="0"/>
              <a:t>Prove or disprove the hypothesis by 2c</a:t>
            </a:r>
          </a:p>
          <a:p>
            <a:r>
              <a:rPr lang="en-US" dirty="0" smtClean="0"/>
              <a:t>Fix the defect</a:t>
            </a:r>
          </a:p>
          <a:p>
            <a:r>
              <a:rPr lang="en-US" dirty="0" smtClean="0"/>
              <a:t>Test the fix</a:t>
            </a:r>
          </a:p>
          <a:p>
            <a:r>
              <a:rPr lang="en-US" dirty="0" smtClean="0"/>
              <a:t>Look for similar errors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a Defect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350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1195388"/>
            <a:ext cx="1981200" cy="226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0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all available data</a:t>
            </a:r>
          </a:p>
          <a:p>
            <a:r>
              <a:rPr lang="en-US" dirty="0" smtClean="0"/>
              <a:t>Refine the test cases</a:t>
            </a:r>
          </a:p>
          <a:p>
            <a:r>
              <a:rPr lang="en-US" dirty="0" smtClean="0"/>
              <a:t>Check unit tests</a:t>
            </a:r>
          </a:p>
          <a:p>
            <a:r>
              <a:rPr lang="en-US" dirty="0" smtClean="0"/>
              <a:t>Use available tools</a:t>
            </a:r>
          </a:p>
          <a:p>
            <a:r>
              <a:rPr lang="en-US" dirty="0" smtClean="0"/>
              <a:t>Reproduce the error in several different ways</a:t>
            </a:r>
          </a:p>
          <a:p>
            <a:r>
              <a:rPr lang="en-US" dirty="0" smtClean="0"/>
              <a:t>Generate more data to generate more hypotheses</a:t>
            </a:r>
          </a:p>
          <a:p>
            <a:r>
              <a:rPr lang="en-US" dirty="0" smtClean="0"/>
              <a:t>Use the results of negative tests</a:t>
            </a:r>
          </a:p>
          <a:p>
            <a:r>
              <a:rPr lang="en-US" dirty="0" smtClean="0"/>
              <a:t>Brainstorm for possible hypotheses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 for Finding Defects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1371600"/>
            <a:ext cx="1752600" cy="189030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0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4175" cy="52022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Narrow the suspicious region of the code</a:t>
            </a:r>
          </a:p>
          <a:p>
            <a:r>
              <a:rPr lang="en-US" dirty="0" smtClean="0"/>
              <a:t>Be suspicious of classes and routines that have had defects before</a:t>
            </a:r>
          </a:p>
          <a:p>
            <a:r>
              <a:rPr lang="en-US" dirty="0" smtClean="0"/>
              <a:t>Check code that's changed recently</a:t>
            </a:r>
          </a:p>
          <a:p>
            <a:r>
              <a:rPr lang="en-US" dirty="0" smtClean="0"/>
              <a:t>Expand the suspicious region of the code</a:t>
            </a:r>
          </a:p>
          <a:p>
            <a:r>
              <a:rPr lang="en-US" dirty="0" smtClean="0"/>
              <a:t>Integrate incrementally</a:t>
            </a:r>
          </a:p>
          <a:p>
            <a:r>
              <a:rPr lang="en-US" dirty="0" smtClean="0"/>
              <a:t>Check for common defects</a:t>
            </a:r>
          </a:p>
          <a:p>
            <a:r>
              <a:rPr lang="en-US" dirty="0" smtClean="0"/>
              <a:t>Talk to someone else about the problem</a:t>
            </a:r>
          </a:p>
          <a:p>
            <a:r>
              <a:rPr lang="en-US" dirty="0" smtClean="0"/>
              <a:t>Take a break from the problem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 for Finding Defects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350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667000"/>
            <a:ext cx="841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1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4175" cy="52022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Understand the problem before you fix it</a:t>
            </a:r>
          </a:p>
          <a:p>
            <a:r>
              <a:rPr lang="en-US" dirty="0" smtClean="0"/>
              <a:t>Understand the program, not just the problem</a:t>
            </a:r>
          </a:p>
          <a:p>
            <a:r>
              <a:rPr lang="en-US" dirty="0" smtClean="0"/>
              <a:t>Confirm the defect diagnosis</a:t>
            </a:r>
          </a:p>
          <a:p>
            <a:r>
              <a:rPr lang="en-US" dirty="0" smtClean="0"/>
              <a:t>Relax</a:t>
            </a:r>
          </a:p>
          <a:p>
            <a:r>
              <a:rPr lang="en-US" dirty="0" smtClean="0"/>
              <a:t>Save the original source code</a:t>
            </a:r>
          </a:p>
          <a:p>
            <a:r>
              <a:rPr lang="en-US" dirty="0" smtClean="0"/>
              <a:t>Fix the problem, not the symptom</a:t>
            </a:r>
          </a:p>
          <a:p>
            <a:r>
              <a:rPr lang="en-US" dirty="0" smtClean="0"/>
              <a:t>Make one change at a time</a:t>
            </a:r>
          </a:p>
          <a:p>
            <a:r>
              <a:rPr lang="en-US" dirty="0" smtClean="0"/>
              <a:t>Add a unit test that expose the defect</a:t>
            </a:r>
          </a:p>
          <a:p>
            <a:r>
              <a:rPr lang="en-US" dirty="0" smtClean="0"/>
              <a:t>Look for similar defects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Fixing a Defect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350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6" y="2479585"/>
            <a:ext cx="2451301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1213" y="6429830"/>
            <a:ext cx="33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 action="ppaction://hlinkfile"/>
              </a:rPr>
              <a:t>Source: </a:t>
            </a:r>
            <a:r>
              <a:rPr lang="en-US" sz="1400" dirty="0">
                <a:hlinkClick r:id="rId5"/>
              </a:rPr>
              <a:t>http://www.movingseniorsbc.com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56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process of locating and fixing or bypassing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(errors) in computer program </a:t>
            </a:r>
            <a:r>
              <a:rPr lang="en-US" dirty="0" smtClean="0"/>
              <a:t>code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debug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 </a:t>
            </a:r>
            <a:r>
              <a:rPr lang="en-US" dirty="0" smtClean="0"/>
              <a:t>program: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with a </a:t>
            </a:r>
            <a:r>
              <a:rPr lang="en-US" b="1" dirty="0" smtClean="0">
                <a:solidFill>
                  <a:schemeClr val="bg1"/>
                </a:solidFill>
              </a:rPr>
              <a:t>problem</a:t>
            </a:r>
          </a:p>
          <a:p>
            <a:pPr lvl="1"/>
            <a:r>
              <a:rPr lang="en-US" dirty="0" smtClean="0"/>
              <a:t>Isolate </a:t>
            </a: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/>
              <a:t> of the </a:t>
            </a:r>
            <a:r>
              <a:rPr lang="en-US" dirty="0" smtClean="0"/>
              <a:t>problem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b="1" dirty="0" smtClean="0">
                <a:solidFill>
                  <a:schemeClr val="bg1"/>
                </a:solidFill>
              </a:rPr>
              <a:t>ix</a:t>
            </a:r>
            <a:r>
              <a:rPr lang="en-US" dirty="0" smtClean="0"/>
              <a:t> 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Debugging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/>
              <a:t> (called </a:t>
            </a:r>
            <a:r>
              <a:rPr lang="en-US" b="1" dirty="0">
                <a:solidFill>
                  <a:schemeClr val="bg1"/>
                </a:solidFill>
              </a:rPr>
              <a:t>debuggers</a:t>
            </a:r>
            <a:r>
              <a:rPr lang="en-US" dirty="0"/>
              <a:t>) help identify coding errors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at </a:t>
            </a:r>
            <a:r>
              <a:rPr lang="en-US" dirty="0"/>
              <a:t>various development stages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Debugging?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mk:@MSITStore:C:\Users\jdimitrov\Desktop\literature\Code%20Complete,%202nd%20Edition%20(2004).chm::/0735619670/images/0735619670/graphics/figu554_1.gif"/>
          <p:cNvSpPr>
            <a:spLocks noGrp="1" noChangeAspect="1" noChangeArrowheads="1"/>
          </p:cNvSpPr>
          <p:nvPr>
            <p:ph idx="10"/>
          </p:nvPr>
        </p:nvSpPr>
        <p:spPr>
          <a:xfrm>
            <a:off x="190500" y="1195388"/>
            <a:ext cx="11814175" cy="5202237"/>
          </a:xfrm>
        </p:spPr>
        <p:txBody>
          <a:bodyPr/>
          <a:lstStyle/>
          <a:p>
            <a:r>
              <a:rPr lang="en-US" dirty="0" smtClean="0"/>
              <a:t>Your ego tells you that your code is good and doesn't have a defect even when you've seen that it has.</a:t>
            </a:r>
          </a:p>
          <a:p>
            <a:r>
              <a:rPr lang="en-US" dirty="0" smtClean="0"/>
              <a:t>How "psychological set" contributes to debugging blindness</a:t>
            </a:r>
          </a:p>
          <a:p>
            <a:pPr lvl="1"/>
            <a:r>
              <a:rPr lang="en-US" dirty="0" smtClean="0"/>
              <a:t>People expect a new phenomenon to resemble similar phenomena they've seen before</a:t>
            </a:r>
            <a:endParaRPr lang="bg-BG" dirty="0" smtClean="0"/>
          </a:p>
          <a:p>
            <a:pPr lvl="1"/>
            <a:r>
              <a:rPr lang="en-US" dirty="0" smtClean="0"/>
              <a:t>Do not expect anything to work "by default"</a:t>
            </a:r>
          </a:p>
          <a:p>
            <a:pPr lvl="1"/>
            <a:r>
              <a:rPr lang="en-US" dirty="0" smtClean="0"/>
              <a:t>Do not be too devoted to your code – </a:t>
            </a:r>
            <a:br>
              <a:rPr lang="en-US" dirty="0" smtClean="0"/>
            </a:br>
            <a:r>
              <a:rPr lang="en-US" dirty="0" smtClean="0"/>
              <a:t>establish psychological distance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Psychological Considerations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350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7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Debugging Techniques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1412" y="1219200"/>
            <a:ext cx="25837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…</a:t>
            </a:r>
          </a:p>
          <a:p>
            <a:pPr lvl="0"/>
            <a:r>
              <a:rPr lang="en-GB" smtClean="0"/>
              <a:t>…</a:t>
            </a:r>
            <a:endParaRPr lang="en-US" smtClean="0"/>
          </a:p>
          <a:p>
            <a:pPr lvl="0"/>
            <a:r>
              <a:rPr lang="en-GB" smtClean="0"/>
              <a:t>…</a:t>
            </a:r>
            <a:endParaRPr lang="en-US" smtClean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497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9710" y="1753612"/>
            <a:ext cx="6092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Introduction to </a:t>
            </a:r>
            <a:r>
              <a:rPr lang="en-US" sz="3200" b="1" dirty="0">
                <a:solidFill>
                  <a:schemeClr val="bg1"/>
                </a:solidFill>
              </a:rPr>
              <a:t>Debugging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Visual Studio Debugger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Breakpoints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Data Inspection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Locals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Autos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Watch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Finding a </a:t>
            </a:r>
            <a:r>
              <a:rPr lang="en-US" sz="3200" b="1" dirty="0">
                <a:solidFill>
                  <a:schemeClr val="bg1"/>
                </a:solidFill>
              </a:rPr>
              <a:t>Defect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7" y="6400026"/>
            <a:ext cx="12111057" cy="363443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https://softuni.bg/courses/csharp-oop-basics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0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253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902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lvl="1" indent="-380762" defTabSz="1218438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lvl="1" indent="-380762" defTabSz="1218438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means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Debugging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means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diagnosing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correcting </a:t>
            </a:r>
            <a:r>
              <a:rPr lang="en-US" dirty="0"/>
              <a:t>the root causes of errors that have already been </a:t>
            </a:r>
            <a:r>
              <a:rPr lang="en-US" dirty="0" smtClean="0"/>
              <a:t>detected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vs.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83" y="4038600"/>
            <a:ext cx="1527629" cy="1787651"/>
          </a:xfrm>
          <a:prstGeom prst="roundRect">
            <a:avLst>
              <a:gd name="adj" fmla="val 7693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14478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$60 Billion per year in economic </a:t>
            </a:r>
            <a:r>
              <a:rPr lang="en-US" b="1" dirty="0">
                <a:solidFill>
                  <a:schemeClr val="bg1"/>
                </a:solidFill>
              </a:rPr>
              <a:t>losses</a:t>
            </a:r>
            <a:r>
              <a:rPr lang="en-US" dirty="0"/>
              <a:t> due to software </a:t>
            </a:r>
            <a:r>
              <a:rPr lang="en-US" b="1" dirty="0" smtClean="0">
                <a:solidFill>
                  <a:schemeClr val="bg1"/>
                </a:solidFill>
              </a:rPr>
              <a:t>defects</a:t>
            </a:r>
          </a:p>
          <a:p>
            <a:pPr lvl="1"/>
            <a:r>
              <a:rPr lang="en-US" dirty="0" smtClean="0"/>
              <a:t>E.g. the </a:t>
            </a:r>
            <a:r>
              <a:rPr lang="en-US" b="1" dirty="0" smtClean="0">
                <a:hlinkClick r:id="rId2"/>
              </a:rPr>
              <a:t>Cluster spacecraft failure</a:t>
            </a:r>
            <a:r>
              <a:rPr lang="en-US" b="1" dirty="0" smtClean="0"/>
              <a:t> </a:t>
            </a:r>
            <a:r>
              <a:rPr lang="en-US" dirty="0" smtClean="0"/>
              <a:t>was caused by a bug</a:t>
            </a:r>
          </a:p>
          <a:p>
            <a:r>
              <a:rPr lang="en-US" dirty="0"/>
              <a:t>Perfect code is an </a:t>
            </a:r>
            <a:r>
              <a:rPr lang="en-US" dirty="0" smtClean="0"/>
              <a:t>illusion</a:t>
            </a:r>
          </a:p>
          <a:p>
            <a:pPr lvl="1"/>
            <a:r>
              <a:rPr lang="en-US" dirty="0" smtClean="0"/>
              <a:t>There are factors that are out of our control</a:t>
            </a:r>
          </a:p>
          <a:p>
            <a:r>
              <a:rPr lang="en-US" dirty="0"/>
              <a:t>Legacy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You should be able to debug code that is written years ago</a:t>
            </a:r>
          </a:p>
          <a:p>
            <a:r>
              <a:rPr lang="en-US" dirty="0"/>
              <a:t>Deeper understanding of system as a whole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can viewed as one big </a:t>
            </a:r>
            <a:r>
              <a:rPr lang="en-US" b="1" dirty="0">
                <a:solidFill>
                  <a:schemeClr val="bg1"/>
                </a:solidFill>
              </a:rPr>
              <a:t>decision </a:t>
            </a:r>
            <a:r>
              <a:rPr lang="en-US" b="1" dirty="0" smtClean="0">
                <a:solidFill>
                  <a:schemeClr val="bg1"/>
                </a:solidFill>
              </a:rPr>
              <a:t>tree</a:t>
            </a:r>
          </a:p>
          <a:p>
            <a:pPr lvl="1"/>
            <a:r>
              <a:rPr lang="en-US" dirty="0"/>
              <a:t>Individual nodes represent </a:t>
            </a:r>
            <a:r>
              <a:rPr lang="en-US" b="1" dirty="0" smtClean="0">
                <a:solidFill>
                  <a:schemeClr val="bg1"/>
                </a:solidFill>
              </a:rPr>
              <a:t>theories</a:t>
            </a:r>
          </a:p>
          <a:p>
            <a:pPr lvl="1"/>
            <a:r>
              <a:rPr lang="en-US" dirty="0"/>
              <a:t>Leaf nodes represent possible </a:t>
            </a:r>
            <a:r>
              <a:rPr lang="en-US" b="1" dirty="0">
                <a:solidFill>
                  <a:schemeClr val="bg1"/>
                </a:solidFill>
              </a:rPr>
              <a:t>root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causes</a:t>
            </a:r>
          </a:p>
          <a:p>
            <a:pPr lvl="1"/>
            <a:r>
              <a:rPr lang="en-US" dirty="0"/>
              <a:t>Traversal of tree boils down to process state </a:t>
            </a:r>
            <a:r>
              <a:rPr lang="en-US" b="1" dirty="0" smtClean="0">
                <a:solidFill>
                  <a:schemeClr val="bg1"/>
                </a:solidFill>
              </a:rPr>
              <a:t>inspection</a:t>
            </a:r>
          </a:p>
          <a:p>
            <a:pPr lvl="1"/>
            <a:r>
              <a:rPr lang="en-US" dirty="0"/>
              <a:t>Minimizing time to resolution is </a:t>
            </a:r>
            <a:r>
              <a:rPr lang="en-US" b="1" dirty="0" smtClean="0">
                <a:solidFill>
                  <a:schemeClr val="bg1"/>
                </a:solidFill>
              </a:rPr>
              <a:t>key</a:t>
            </a:r>
          </a:p>
          <a:p>
            <a:pPr lvl="2"/>
            <a:r>
              <a:rPr lang="en-US" dirty="0"/>
              <a:t>Careful traversal of the decision </a:t>
            </a:r>
            <a:r>
              <a:rPr lang="en-US" dirty="0" smtClean="0"/>
              <a:t>tree</a:t>
            </a:r>
          </a:p>
          <a:p>
            <a:pPr lvl="2"/>
            <a:r>
              <a:rPr lang="en-US" dirty="0"/>
              <a:t>Pattern </a:t>
            </a:r>
            <a:r>
              <a:rPr lang="en-US" dirty="0" smtClean="0"/>
              <a:t>recognition</a:t>
            </a:r>
          </a:p>
          <a:p>
            <a:pPr lvl="2"/>
            <a:r>
              <a:rPr lang="en-US" dirty="0"/>
              <a:t>Visualization and </a:t>
            </a:r>
            <a:r>
              <a:rPr lang="en-US" dirty="0" smtClean="0"/>
              <a:t>ease </a:t>
            </a:r>
            <a:r>
              <a:rPr lang="en-US" dirty="0"/>
              <a:t>of use helps minimize time to resolution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Philosophy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1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Debugging</a:t>
            </a:r>
            <a:r>
              <a:rPr lang="bg-BG" smtClean="0"/>
              <a:t> - </a:t>
            </a:r>
            <a:r>
              <a:rPr lang="en-US" smtClean="0"/>
              <a:t>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732213" y="1371600"/>
            <a:ext cx="4924773" cy="771245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OutOfMemoryException</a:t>
            </a:r>
          </a:p>
        </p:txBody>
      </p:sp>
      <p:sp>
        <p:nvSpPr>
          <p:cNvPr id="6" name="Oval 5"/>
          <p:cNvSpPr/>
          <p:nvPr/>
        </p:nvSpPr>
        <p:spPr>
          <a:xfrm>
            <a:off x="5088962" y="2654089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Native Heaps?</a:t>
            </a:r>
          </a:p>
        </p:txBody>
      </p:sp>
      <p:sp>
        <p:nvSpPr>
          <p:cNvPr id="7" name="Oval 6"/>
          <p:cNvSpPr/>
          <p:nvPr/>
        </p:nvSpPr>
        <p:spPr>
          <a:xfrm>
            <a:off x="7934296" y="2514600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Virtual?</a:t>
            </a:r>
          </a:p>
        </p:txBody>
      </p:sp>
      <p:sp>
        <p:nvSpPr>
          <p:cNvPr id="8" name="Oval 7"/>
          <p:cNvSpPr/>
          <p:nvPr/>
        </p:nvSpPr>
        <p:spPr>
          <a:xfrm>
            <a:off x="2417530" y="2528466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.NET Heaps?</a:t>
            </a:r>
          </a:p>
        </p:txBody>
      </p: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 flipH="1">
            <a:off x="3522430" y="2029898"/>
            <a:ext cx="930998" cy="4985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0"/>
          </p:cNvCxnSpPr>
          <p:nvPr/>
        </p:nvCxnSpPr>
        <p:spPr>
          <a:xfrm flipH="1">
            <a:off x="6193863" y="2142845"/>
            <a:ext cx="737" cy="5112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5"/>
            <a:endCxn id="7" idx="0"/>
          </p:cNvCxnSpPr>
          <p:nvPr/>
        </p:nvCxnSpPr>
        <p:spPr>
          <a:xfrm>
            <a:off x="7935770" y="2029898"/>
            <a:ext cx="1103427" cy="4847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570412" y="3962400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.NET Types?</a:t>
            </a:r>
          </a:p>
        </p:txBody>
      </p:sp>
      <p:sp>
        <p:nvSpPr>
          <p:cNvPr id="22" name="Oval 21"/>
          <p:cNvSpPr/>
          <p:nvPr/>
        </p:nvSpPr>
        <p:spPr>
          <a:xfrm>
            <a:off x="2208212" y="3962400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Native</a:t>
            </a:r>
            <a:r>
              <a:rPr lang="en-US" b="1" dirty="0">
                <a:solidFill>
                  <a:schemeClr val="bg2"/>
                </a:solidFill>
              </a:rPr>
              <a:t>?</a:t>
            </a:r>
          </a:p>
        </p:txBody>
      </p:sp>
      <p:cxnSp>
        <p:nvCxnSpPr>
          <p:cNvPr id="24" name="Straight Arrow Connector 23"/>
          <p:cNvCxnSpPr>
            <a:stCxn id="8" idx="4"/>
            <a:endCxn id="22" idx="0"/>
          </p:cNvCxnSpPr>
          <p:nvPr/>
        </p:nvCxnSpPr>
        <p:spPr>
          <a:xfrm flipH="1">
            <a:off x="3313112" y="3442866"/>
            <a:ext cx="209318" cy="5195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1" idx="0"/>
          </p:cNvCxnSpPr>
          <p:nvPr/>
        </p:nvCxnSpPr>
        <p:spPr>
          <a:xfrm>
            <a:off x="4303712" y="3308956"/>
            <a:ext cx="1371600" cy="6534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875453" y="5334000"/>
            <a:ext cx="22098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Native Heaps?</a:t>
            </a:r>
          </a:p>
        </p:txBody>
      </p:sp>
      <p:sp>
        <p:nvSpPr>
          <p:cNvPr id="32" name="Oval 31"/>
          <p:cNvSpPr/>
          <p:nvPr/>
        </p:nvSpPr>
        <p:spPr>
          <a:xfrm>
            <a:off x="3141430" y="5334000"/>
            <a:ext cx="2438400" cy="91440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Long references? </a:t>
            </a:r>
          </a:p>
        </p:txBody>
      </p:sp>
      <p:cxnSp>
        <p:nvCxnSpPr>
          <p:cNvPr id="33" name="Straight Arrow Connector 32"/>
          <p:cNvCxnSpPr>
            <a:stCxn id="21" idx="3"/>
            <a:endCxn id="32" idx="0"/>
          </p:cNvCxnSpPr>
          <p:nvPr/>
        </p:nvCxnSpPr>
        <p:spPr>
          <a:xfrm flipH="1">
            <a:off x="4360630" y="4742890"/>
            <a:ext cx="533400" cy="5911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5"/>
            <a:endCxn id="31" idx="0"/>
          </p:cNvCxnSpPr>
          <p:nvPr/>
        </p:nvCxnSpPr>
        <p:spPr>
          <a:xfrm>
            <a:off x="6456595" y="4742890"/>
            <a:ext cx="523759" cy="5911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  <p:bldP spid="22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Visual Studio Debugger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grpSp>
        <p:nvGrpSpPr>
          <p:cNvPr id="13" name="Group 12"/>
          <p:cNvGrpSpPr/>
          <p:nvPr/>
        </p:nvGrpSpPr>
        <p:grpSpPr>
          <a:xfrm>
            <a:off x="4831217" y="1371600"/>
            <a:ext cx="2482395" cy="2370381"/>
            <a:chOff x="4831217" y="1371600"/>
            <a:chExt cx="2482395" cy="2370381"/>
          </a:xfrm>
        </p:grpSpPr>
        <p:grpSp>
          <p:nvGrpSpPr>
            <p:cNvPr id="12" name="Group 11"/>
            <p:cNvGrpSpPr/>
            <p:nvPr/>
          </p:nvGrpSpPr>
          <p:grpSpPr>
            <a:xfrm>
              <a:off x="4831217" y="1371600"/>
              <a:ext cx="2482395" cy="2286000"/>
              <a:chOff x="4695962" y="1447800"/>
              <a:chExt cx="2482395" cy="2286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212" y="1447800"/>
                <a:ext cx="2303145" cy="2286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962" y="2362200"/>
                <a:ext cx="599039" cy="599039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8508">
              <a:off x="5732668" y="2410177"/>
              <a:ext cx="1278532" cy="1331804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81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1539</Words>
  <Application>Microsoft Office PowerPoint</Application>
  <PresentationFormat>Custom</PresentationFormat>
  <Paragraphs>339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2_SoftUni3_1</vt:lpstr>
      <vt:lpstr>Debugging</vt:lpstr>
      <vt:lpstr>Table of Contents</vt:lpstr>
      <vt:lpstr>PowerPoint Presentation</vt:lpstr>
      <vt:lpstr>What is Debugging?</vt:lpstr>
      <vt:lpstr>Debugging vs. Testing</vt:lpstr>
      <vt:lpstr>Importance of Debugging</vt:lpstr>
      <vt:lpstr>Debugging Philosophy</vt:lpstr>
      <vt:lpstr>Example Debugging - Decision Tree</vt:lpstr>
      <vt:lpstr>PowerPoint Presentation</vt:lpstr>
      <vt:lpstr>Visual Studio Debugger</vt:lpstr>
      <vt:lpstr>How To Debug a Process</vt:lpstr>
      <vt:lpstr>Debugging a Solution</vt:lpstr>
      <vt:lpstr>Debug Windows</vt:lpstr>
      <vt:lpstr>Debugging Toolbar</vt:lpstr>
      <vt:lpstr>Controlling Execution</vt:lpstr>
      <vt:lpstr>IntelliTrace</vt:lpstr>
      <vt:lpstr>Options and Settings</vt:lpstr>
      <vt:lpstr>PowerPoint Presentation</vt:lpstr>
      <vt:lpstr>Breakpoints</vt:lpstr>
      <vt:lpstr>Visual Studio Breakpoints</vt:lpstr>
      <vt:lpstr>Managing Breakpoints</vt:lpstr>
      <vt:lpstr>Breakpoint Filters</vt:lpstr>
      <vt:lpstr>PowerPoint Presentation</vt:lpstr>
      <vt:lpstr>Data Inspection</vt:lpstr>
      <vt:lpstr>Visual Studio Data Inspection</vt:lpstr>
      <vt:lpstr>Watch Window</vt:lpstr>
      <vt:lpstr>Autos and Locals</vt:lpstr>
      <vt:lpstr>Memory and Registers</vt:lpstr>
      <vt:lpstr>Data Tips</vt:lpstr>
      <vt:lpstr>Immediate Window</vt:lpstr>
      <vt:lpstr>PowerPoint Presentation</vt:lpstr>
      <vt:lpstr>Threads</vt:lpstr>
      <vt:lpstr>Threads Window</vt:lpstr>
      <vt:lpstr>Call Stacks</vt:lpstr>
      <vt:lpstr>PowerPoint Presentation</vt:lpstr>
      <vt:lpstr>Finding a Defect</vt:lpstr>
      <vt:lpstr>Tips for Finding Defects</vt:lpstr>
      <vt:lpstr>Tips for Finding Defects (2)</vt:lpstr>
      <vt:lpstr>Fixing a Defect</vt:lpstr>
      <vt:lpstr>Psychological Considerations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- Debugging Techniques</dc:title>
  <dc:subject>C# OOP – Practical Training Course @ SoftUni</dc:subject>
  <dc:creator/>
  <cp:keywords>C# OOP Basics, C#, OOP, Software University, SoftUni, programming, coding, software development, education, training, course</cp:keywords>
  <dc:description>C# OOP Basics Course @ SoftUni – https://softuni.bg/courses/csharp-oop</dc:description>
  <cp:lastModifiedBy/>
  <cp:revision>1</cp:revision>
  <dcterms:created xsi:type="dcterms:W3CDTF">2014-01-02T17:00:34Z</dcterms:created>
  <dcterms:modified xsi:type="dcterms:W3CDTF">2019-07-03T12:58:45Z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